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E66F61-44A9-4E9B-85D7-4E7C59BDB6F5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0D006D-C2D6-424F-BF8B-7AAD4F318C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D006D-C2D6-424F-BF8B-7AAD4F318CF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D006D-C2D6-424F-BF8B-7AAD4F318CF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D006D-C2D6-424F-BF8B-7AAD4F318CF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D006D-C2D6-424F-BF8B-7AAD4F318CF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D006D-C2D6-424F-BF8B-7AAD4F318CF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D006D-C2D6-424F-BF8B-7AAD4F318CF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D006D-C2D6-424F-BF8B-7AAD4F318CF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D006D-C2D6-424F-BF8B-7AAD4F318CF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D006D-C2D6-424F-BF8B-7AAD4F318CF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D006D-C2D6-424F-BF8B-7AAD4F318CF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D006D-C2D6-424F-BF8B-7AAD4F318CF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D006D-C2D6-424F-BF8B-7AAD4F318CF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D006D-C2D6-424F-BF8B-7AAD4F318CF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BA69A-817E-4380-B684-7930186AE78F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17D4D-51D0-4EF1-9132-67E4A0B5F4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BA69A-817E-4380-B684-7930186AE78F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17D4D-51D0-4EF1-9132-67E4A0B5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BA69A-817E-4380-B684-7930186AE78F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17D4D-51D0-4EF1-9132-67E4A0B5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BA69A-817E-4380-B684-7930186AE78F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17D4D-51D0-4EF1-9132-67E4A0B5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BA69A-817E-4380-B684-7930186AE78F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17D4D-51D0-4EF1-9132-67E4A0B5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BA69A-817E-4380-B684-7930186AE78F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17D4D-51D0-4EF1-9132-67E4A0B5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BA69A-817E-4380-B684-7930186AE78F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17D4D-51D0-4EF1-9132-67E4A0B5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BA69A-817E-4380-B684-7930186AE78F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17D4D-51D0-4EF1-9132-67E4A0B5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BA69A-817E-4380-B684-7930186AE78F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17D4D-51D0-4EF1-9132-67E4A0B5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BA69A-817E-4380-B684-7930186AE78F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17D4D-51D0-4EF1-9132-67E4A0B5F4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3FBA69A-817E-4380-B684-7930186AE78F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FC17D4D-51D0-4EF1-9132-67E4A0B5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3FBA69A-817E-4380-B684-7930186AE78F}" type="datetimeFigureOut">
              <a:rPr lang="en-US" smtClean="0"/>
              <a:pPr/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FC17D4D-51D0-4EF1-9132-67E4A0B5F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Anglo-Saxon Literature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450-1066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Pagan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“The Head of </a:t>
            </a:r>
            <a:r>
              <a:rPr lang="en-US" dirty="0" err="1" smtClean="0"/>
              <a:t>Humbaba</a:t>
            </a:r>
            <a:r>
              <a:rPr lang="en-US" dirty="0" smtClean="0"/>
              <a:t>” from </a:t>
            </a:r>
            <a:r>
              <a:rPr lang="en-US" i="1" dirty="0" smtClean="0"/>
              <a:t>Gilgamesh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Gilgamesh – the king of </a:t>
            </a:r>
            <a:r>
              <a:rPr lang="en-US" dirty="0" err="1" smtClean="0"/>
              <a:t>Uruk</a:t>
            </a:r>
            <a:r>
              <a:rPr lang="en-US" dirty="0" smtClean="0"/>
              <a:t>; eager for fame</a:t>
            </a:r>
          </a:p>
          <a:p>
            <a:r>
              <a:rPr lang="en-US" dirty="0" err="1" smtClean="0"/>
              <a:t>Enkidu</a:t>
            </a:r>
            <a:r>
              <a:rPr lang="en-US" dirty="0" smtClean="0"/>
              <a:t> – Gilgamesh’s friend; faithful and dedicated</a:t>
            </a:r>
          </a:p>
          <a:p>
            <a:r>
              <a:rPr lang="en-US" dirty="0" err="1" smtClean="0"/>
              <a:t>Humbaba</a:t>
            </a:r>
            <a:r>
              <a:rPr lang="en-US" dirty="0" smtClean="0"/>
              <a:t> – evil; deformed giant and forest guardian</a:t>
            </a:r>
          </a:p>
          <a:p>
            <a:endParaRPr lang="en-US" dirty="0" smtClean="0"/>
          </a:p>
          <a:p>
            <a:r>
              <a:rPr lang="en-US" dirty="0" smtClean="0"/>
              <a:t>HEROIC IDEAL?  WHY or WHY NOT?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“The Seafarer”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Exeter Book – a manuscript of miscellaneous Anglo-Saxon poems dating from 940 AD, copied in 975 AD, and preserved at Exeter Cathedral in England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Kenning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Imagery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Elegaic</a:t>
            </a:r>
            <a:r>
              <a:rPr lang="en-US" dirty="0" smtClean="0"/>
              <a:t> mood (a sense of sadness over the grimness of earthly life)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alliteration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Characteristics of Anglo-Saxon Poetry: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rhyme</a:t>
            </a:r>
          </a:p>
          <a:p>
            <a:r>
              <a:rPr lang="en-US" dirty="0" smtClean="0"/>
              <a:t>Alliteration – repetition of consonant sounds</a:t>
            </a:r>
          </a:p>
          <a:p>
            <a:r>
              <a:rPr lang="en-US" dirty="0" smtClean="0"/>
              <a:t>Caesura – a rhythmical pause in the middle of a line</a:t>
            </a:r>
          </a:p>
          <a:p>
            <a:r>
              <a:rPr lang="en-US" dirty="0" smtClean="0"/>
              <a:t>Four beats per line</a:t>
            </a:r>
          </a:p>
          <a:p>
            <a:r>
              <a:rPr lang="en-US" dirty="0" smtClean="0"/>
              <a:t>Mixture of Christian and pagan elements</a:t>
            </a:r>
          </a:p>
          <a:p>
            <a:r>
              <a:rPr lang="en-US" dirty="0" smtClean="0"/>
              <a:t>Kennings – specialized metaphors of comp0und words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Beowulf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3182 lines as opposed to over 15,000</a:t>
            </a:r>
          </a:p>
          <a:p>
            <a:r>
              <a:rPr lang="en-US" dirty="0" smtClean="0"/>
              <a:t>Epic – long narrative poem about the adventures of a hero whose actions affect the fate of a nation</a:t>
            </a:r>
          </a:p>
          <a:p>
            <a:pPr lvl="1"/>
            <a:r>
              <a:rPr lang="en-US" i="1" dirty="0" smtClean="0"/>
              <a:t>Iliad, The Odyssey</a:t>
            </a:r>
            <a:endParaRPr lang="en-US" dirty="0" smtClean="0"/>
          </a:p>
          <a:p>
            <a:r>
              <a:rPr lang="en-US" dirty="0" smtClean="0"/>
              <a:t>Anglo-Saxon heroic ideal: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G</a:t>
            </a:r>
            <a:r>
              <a:rPr lang="en-US" dirty="0" smtClean="0"/>
              <a:t>lorified by the people he saves</a:t>
            </a:r>
          </a:p>
          <a:p>
            <a:pPr lvl="1"/>
            <a:r>
              <a:rPr lang="en-US" dirty="0" smtClean="0"/>
              <a:t>extremely </a:t>
            </a:r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dirty="0" smtClean="0"/>
              <a:t>thical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</a:t>
            </a:r>
            <a:r>
              <a:rPr lang="en-US" dirty="0" smtClean="0"/>
              <a:t>onsters are defeated</a:t>
            </a:r>
          </a:p>
          <a:p>
            <a:pPr lvl="1"/>
            <a:r>
              <a:rPr lang="en-US" smtClean="0"/>
              <a:t>Superior </a:t>
            </a:r>
            <a:r>
              <a:rPr lang="en-US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S</a:t>
            </a:r>
            <a:r>
              <a:rPr lang="en-US" smtClean="0"/>
              <a:t>trength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Characters in </a:t>
            </a:r>
            <a:r>
              <a:rPr lang="en-US" i="1" dirty="0" smtClean="0"/>
              <a:t>Beowulf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Beowulf – epic hero; a </a:t>
            </a:r>
            <a:r>
              <a:rPr lang="en-US" dirty="0" err="1" smtClean="0"/>
              <a:t>Geat</a:t>
            </a:r>
            <a:endParaRPr lang="en-US" dirty="0" smtClean="0"/>
          </a:p>
          <a:p>
            <a:r>
              <a:rPr lang="en-US" dirty="0" err="1" smtClean="0"/>
              <a:t>Brecca</a:t>
            </a:r>
            <a:r>
              <a:rPr lang="en-US" dirty="0" smtClean="0"/>
              <a:t> – Beowulf’s friend &amp; competitor</a:t>
            </a:r>
          </a:p>
          <a:p>
            <a:r>
              <a:rPr lang="en-US" dirty="0" err="1" smtClean="0"/>
              <a:t>Higlac</a:t>
            </a:r>
            <a:r>
              <a:rPr lang="en-US" dirty="0" smtClean="0"/>
              <a:t> – Beowulf’s uncle &amp; feudal lord</a:t>
            </a:r>
          </a:p>
          <a:p>
            <a:r>
              <a:rPr lang="en-US" dirty="0" err="1" smtClean="0"/>
              <a:t>Grendel</a:t>
            </a:r>
            <a:r>
              <a:rPr lang="en-US" dirty="0" smtClean="0"/>
              <a:t> – man-eating monster</a:t>
            </a:r>
          </a:p>
          <a:p>
            <a:r>
              <a:rPr lang="en-US" dirty="0" err="1" smtClean="0"/>
              <a:t>Unferth</a:t>
            </a:r>
            <a:r>
              <a:rPr lang="en-US" dirty="0" smtClean="0"/>
              <a:t> – skilled warrior of </a:t>
            </a:r>
            <a:r>
              <a:rPr lang="en-US" dirty="0" err="1" smtClean="0"/>
              <a:t>Hrothgar</a:t>
            </a:r>
            <a:r>
              <a:rPr lang="en-US" dirty="0" smtClean="0"/>
              <a:t>; jealous of Beowulf</a:t>
            </a:r>
          </a:p>
          <a:p>
            <a:r>
              <a:rPr lang="en-US" dirty="0" err="1" smtClean="0"/>
              <a:t>Hrunting</a:t>
            </a:r>
            <a:r>
              <a:rPr lang="en-US" dirty="0" smtClean="0"/>
              <a:t> – </a:t>
            </a:r>
            <a:r>
              <a:rPr lang="en-US" dirty="0" err="1" smtClean="0"/>
              <a:t>Unferth’s</a:t>
            </a:r>
            <a:r>
              <a:rPr lang="en-US" dirty="0" smtClean="0"/>
              <a:t> sword used by Beowulf</a:t>
            </a:r>
          </a:p>
          <a:p>
            <a:r>
              <a:rPr lang="en-US" dirty="0" err="1" smtClean="0"/>
              <a:t>Hrothgar</a:t>
            </a:r>
            <a:r>
              <a:rPr lang="en-US" dirty="0" smtClean="0"/>
              <a:t> – King of the Danes (Denmark)</a:t>
            </a:r>
          </a:p>
          <a:p>
            <a:r>
              <a:rPr lang="en-US" dirty="0" err="1" smtClean="0"/>
              <a:t>Geats</a:t>
            </a:r>
            <a:r>
              <a:rPr lang="en-US" dirty="0" smtClean="0"/>
              <a:t> – Beowulf’s tribe (Sweden)</a:t>
            </a:r>
          </a:p>
          <a:p>
            <a:r>
              <a:rPr lang="en-US" dirty="0" err="1" smtClean="0"/>
              <a:t>Grendel’s</a:t>
            </a:r>
            <a:r>
              <a:rPr lang="en-US" dirty="0" smtClean="0"/>
              <a:t> mom – she-wolf; water-witch</a:t>
            </a:r>
          </a:p>
          <a:p>
            <a:r>
              <a:rPr lang="en-US" dirty="0" err="1" smtClean="0"/>
              <a:t>Herot</a:t>
            </a:r>
            <a:r>
              <a:rPr lang="en-US" dirty="0" smtClean="0"/>
              <a:t> – </a:t>
            </a:r>
            <a:r>
              <a:rPr lang="en-US" dirty="0" err="1" smtClean="0"/>
              <a:t>Hrothgar’s</a:t>
            </a:r>
            <a:r>
              <a:rPr lang="en-US" dirty="0" smtClean="0"/>
              <a:t> golden mead hall</a:t>
            </a:r>
          </a:p>
          <a:p>
            <a:r>
              <a:rPr lang="en-US" dirty="0" err="1" smtClean="0"/>
              <a:t>Wyrd</a:t>
            </a:r>
            <a:r>
              <a:rPr lang="en-US" dirty="0" smtClean="0"/>
              <a:t> – pagan goddess of fate</a:t>
            </a:r>
          </a:p>
          <a:p>
            <a:r>
              <a:rPr lang="en-US" dirty="0" err="1" smtClean="0"/>
              <a:t>Wiglaf</a:t>
            </a:r>
            <a:r>
              <a:rPr lang="en-US" dirty="0" smtClean="0"/>
              <a:t> – Beowulf’s loyal warrior; fights the dragon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Universal 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central idea or insight of a work of literature</a:t>
            </a:r>
          </a:p>
          <a:p>
            <a:r>
              <a:rPr lang="en-US" dirty="0" smtClean="0"/>
              <a:t>NOT the same thing as the moral</a:t>
            </a:r>
          </a:p>
          <a:p>
            <a:r>
              <a:rPr lang="en-US" dirty="0" smtClean="0"/>
              <a:t>Often implied</a:t>
            </a:r>
          </a:p>
          <a:p>
            <a:endParaRPr lang="en-US" dirty="0" smtClean="0"/>
          </a:p>
          <a:p>
            <a:r>
              <a:rPr lang="en-US" dirty="0" smtClean="0"/>
              <a:t>What is the theme of </a:t>
            </a:r>
            <a:r>
              <a:rPr lang="en-US" i="1" dirty="0" smtClean="0"/>
              <a:t>Beowulf?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Grendel</a:t>
            </a:r>
            <a:r>
              <a:rPr lang="en-US" dirty="0" smtClean="0"/>
              <a:t> –</a:t>
            </a:r>
          </a:p>
          <a:p>
            <a:r>
              <a:rPr lang="en-US" dirty="0" smtClean="0"/>
              <a:t>Beowulf – </a:t>
            </a:r>
          </a:p>
          <a:p>
            <a:r>
              <a:rPr lang="en-US" dirty="0" err="1" smtClean="0"/>
              <a:t>Grendel’s</a:t>
            </a:r>
            <a:r>
              <a:rPr lang="en-US" dirty="0" smtClean="0"/>
              <a:t> mother –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Grendel</a:t>
            </a:r>
            <a:r>
              <a:rPr lang="en-US" dirty="0" smtClean="0"/>
              <a:t> &amp; </a:t>
            </a:r>
            <a:r>
              <a:rPr lang="en-US" dirty="0" err="1" smtClean="0"/>
              <a:t>Grendel’s</a:t>
            </a:r>
            <a:r>
              <a:rPr lang="en-US" dirty="0" smtClean="0"/>
              <a:t> mother – </a:t>
            </a:r>
          </a:p>
          <a:p>
            <a:r>
              <a:rPr lang="en-US" dirty="0" err="1" smtClean="0"/>
              <a:t>Grendel’s</a:t>
            </a:r>
            <a:r>
              <a:rPr lang="en-US" dirty="0" smtClean="0"/>
              <a:t> and </a:t>
            </a:r>
            <a:r>
              <a:rPr lang="en-US" dirty="0" err="1" smtClean="0"/>
              <a:t>Grendel’s</a:t>
            </a:r>
            <a:r>
              <a:rPr lang="en-US" dirty="0" smtClean="0"/>
              <a:t> mother’s lair – </a:t>
            </a:r>
          </a:p>
          <a:p>
            <a:r>
              <a:rPr lang="en-US" dirty="0" err="1" smtClean="0"/>
              <a:t>Herot</a:t>
            </a:r>
            <a:r>
              <a:rPr lang="en-US" dirty="0" smtClean="0"/>
              <a:t> –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Christian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195</TotalTime>
  <Words>340</Words>
  <Application>Microsoft Office PowerPoint</Application>
  <PresentationFormat>On-screen Show (4:3)</PresentationFormat>
  <Paragraphs>80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Module</vt:lpstr>
      <vt:lpstr>Anglo-Saxon Literature</vt:lpstr>
      <vt:lpstr>Characteristics of Anglo-Saxon Poetry:</vt:lpstr>
      <vt:lpstr>Beowulf</vt:lpstr>
      <vt:lpstr>Characters in Beowulf</vt:lpstr>
      <vt:lpstr>Universal Theme</vt:lpstr>
      <vt:lpstr>Imagery</vt:lpstr>
      <vt:lpstr>Motive</vt:lpstr>
      <vt:lpstr>Symbolism</vt:lpstr>
      <vt:lpstr>Christian elements</vt:lpstr>
      <vt:lpstr>Pagan elements</vt:lpstr>
      <vt:lpstr>“The Head of Humbaba” from Gilgamesh</vt:lpstr>
      <vt:lpstr>“The Seafarer”</vt:lpstr>
      <vt:lpstr>Examples of…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Anglo-Saxon Literature</dc:title>
  <dc:creator>pcoles</dc:creator>
  <cp:lastModifiedBy> </cp:lastModifiedBy>
  <cp:revision>8</cp:revision>
  <dcterms:created xsi:type="dcterms:W3CDTF">2009-01-06T18:09:43Z</dcterms:created>
  <dcterms:modified xsi:type="dcterms:W3CDTF">2011-01-14T19:40:19Z</dcterms:modified>
</cp:coreProperties>
</file>